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57" r:id="rId2"/>
    <p:sldId id="258" r:id="rId3"/>
    <p:sldId id="331" r:id="rId4"/>
    <p:sldId id="325" r:id="rId5"/>
    <p:sldId id="326" r:id="rId6"/>
    <p:sldId id="327" r:id="rId7"/>
    <p:sldId id="329" r:id="rId8"/>
    <p:sldId id="335" r:id="rId9"/>
    <p:sldId id="330" r:id="rId10"/>
    <p:sldId id="332" r:id="rId11"/>
    <p:sldId id="334" r:id="rId12"/>
    <p:sldId id="263" r:id="rId13"/>
    <p:sldId id="267" r:id="rId14"/>
    <p:sldId id="324" r:id="rId15"/>
    <p:sldId id="328" r:id="rId16"/>
    <p:sldId id="333" r:id="rId17"/>
    <p:sldId id="33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84EA38-4798-4A87-875B-03623B9664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B850DD-E09B-487F-B360-9E3DFD032E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53063-31EF-47FD-9996-E93D007F51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D6AC49-FA45-47B8-B3CC-A816E53629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6CEE50-364E-4B91-906C-48DD6B3960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A6ABD-EEEE-4D9A-8917-D5DEDAE12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2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4754C9-BC43-7B42-A9ED-0C359213595F}"/>
              </a:ext>
            </a:extLst>
          </p:cNvPr>
          <p:cNvSpPr/>
          <p:nvPr userDrawn="1"/>
        </p:nvSpPr>
        <p:spPr>
          <a:xfrm>
            <a:off x="217714" y="224971"/>
            <a:ext cx="8708572" cy="6408057"/>
          </a:xfrm>
          <a:prstGeom prst="rect">
            <a:avLst/>
          </a:prstGeom>
          <a:solidFill>
            <a:srgbClr val="F0E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41890B-9BB3-1540-8C25-A551DC09C0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278" y="4792174"/>
            <a:ext cx="7767146" cy="16428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83" y="769521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83" y="366143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582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F6369C-1E1A-5F4F-9571-F7DE92ACFC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50" y="5302327"/>
            <a:ext cx="8965324" cy="1732225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AE5CDE4-3703-CA43-AB0B-3F8D91F8D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70832" y="6327648"/>
            <a:ext cx="5286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95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ste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6DBFAFB-B40F-8744-8591-E88EF61C4F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056" y="89452"/>
            <a:ext cx="8825948" cy="6619461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4E26FB22-2924-1D40-BE54-2F748089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738718"/>
            <a:ext cx="6780764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67600AF-FCD7-DF42-AEC5-403E75306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563063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5422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st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0B78311-CEA7-1D42-8078-B13F575AFF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056" y="89452"/>
            <a:ext cx="8825948" cy="6619461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8E91BB55-23AF-5145-A3F1-59E6F3DC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738718"/>
            <a:ext cx="6780764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DE7DCA0E-06E5-5643-B0D6-1CF687FED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563063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077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stel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971A8E-24AE-E04C-872F-FE54728627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056" y="89452"/>
            <a:ext cx="8825948" cy="661946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073202D-62EB-1D49-8E88-B8433D57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738718"/>
            <a:ext cx="6780764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1933D7B-F23F-7746-940D-06815AFF8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563063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3503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2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4BE955-0042-F148-BEC0-753E11EA32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682" t="6259" r="11348" b="5344"/>
          <a:stretch/>
        </p:blipFill>
        <p:spPr>
          <a:xfrm>
            <a:off x="391886" y="380326"/>
            <a:ext cx="8371788" cy="60933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971A8E-24AE-E04C-872F-FE547286270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154056" y="89452"/>
            <a:ext cx="8825948" cy="6619461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2D6E104-FA30-EC47-9622-A562ED8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395686"/>
            <a:ext cx="6780764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477EE5C0-390D-844A-B085-252DA8AC9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2876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0530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240">
          <p15:clr>
            <a:srgbClr val="FBAE40"/>
          </p15:clr>
        </p15:guide>
        <p15:guide id="3" pos="5520">
          <p15:clr>
            <a:srgbClr val="FBAE40"/>
          </p15:clr>
        </p15:guide>
        <p15:guide id="4" orient="horz" pos="2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003ED5F-7C94-49B5-99E7-60E4FCC72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70832" y="6327648"/>
            <a:ext cx="5286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79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230AB81-92AB-5440-89D7-00FB4B8755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50" y="5302327"/>
            <a:ext cx="8965324" cy="1732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4437DAE-F364-D243-A41C-920BF4F453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74052" y="6325981"/>
            <a:ext cx="5286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72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DA42769-41C0-7449-B63F-90BDEDBE9D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50" y="5302327"/>
            <a:ext cx="8965324" cy="17322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C7F9B9-36C0-4B57-A19A-97B17C502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B245BFF-2888-B142-ABEA-18D8B6C08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70832" y="6327648"/>
            <a:ext cx="5286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65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DA42769-41C0-7449-B63F-90BDEDBE9D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50" y="5302327"/>
            <a:ext cx="8965324" cy="1732225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B245BFF-2888-B142-ABEA-18D8B6C08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70832" y="6327648"/>
            <a:ext cx="5286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351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Logo withou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94365DC-0F74-453D-9EF2-C57F75C200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52" y="5302327"/>
            <a:ext cx="8965320" cy="1732225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B245BFF-2888-B142-ABEA-18D8B6C08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79976" y="6327648"/>
            <a:ext cx="5286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28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DA42769-41C0-7449-B63F-90BDEDBE9D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50" y="5302327"/>
            <a:ext cx="8965324" cy="1732225"/>
          </a:xfrm>
          <a:prstGeom prst="rect">
            <a:avLst/>
          </a:prstGeom>
        </p:spPr>
      </p:pic>
      <p:sp>
        <p:nvSpPr>
          <p:cNvPr id="8" name="Chart Placeholder 3">
            <a:extLst>
              <a:ext uri="{FF2B5EF4-FFF2-40B4-BE49-F238E27FC236}">
                <a16:creationId xmlns:a16="http://schemas.microsoft.com/office/drawing/2014/main" id="{B69A4779-727F-E344-AF4D-040D5FE19E6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376238" y="829295"/>
            <a:ext cx="8364350" cy="469265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B245BFF-2888-B142-ABEA-18D8B6C08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70832" y="6327648"/>
            <a:ext cx="5286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53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DA42769-41C0-7449-B63F-90BDEDBE9D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50" y="5302327"/>
            <a:ext cx="8965324" cy="173222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1E8E6-EAF2-433B-91B4-B59691DC1D2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8488" y="415925"/>
            <a:ext cx="8121650" cy="53990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B245BFF-2888-B142-ABEA-18D8B6C08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70832" y="6327648"/>
            <a:ext cx="5286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07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DA42769-41C0-7449-B63F-90BDEDBE9D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50" y="5302327"/>
            <a:ext cx="8965324" cy="173222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6F6BE3E-C3A6-9E43-9A5C-83F6017FF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074" y="1048912"/>
            <a:ext cx="366544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B3A203B9-092F-C04C-BD56-150CBC7812B5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446215" y="829295"/>
            <a:ext cx="4446587" cy="469265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B245BFF-2888-B142-ABEA-18D8B6C08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70832" y="6327648"/>
            <a:ext cx="5286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16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DA42769-41C0-7449-B63F-90BDEDBE9D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50" y="5302327"/>
            <a:ext cx="8965324" cy="173222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6F6BE3E-C3A6-9E43-9A5C-83F6017FF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199" y="1048912"/>
            <a:ext cx="366544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7FA7A964-76BC-2C4A-B4E4-515CFBEC678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376238" y="829295"/>
            <a:ext cx="4446587" cy="469265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B245BFF-2888-B142-ABEA-18D8B6C08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70832" y="6327648"/>
            <a:ext cx="5286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56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itle Placeholder 22">
            <a:extLst>
              <a:ext uri="{FF2B5EF4-FFF2-40B4-BE49-F238E27FC236}">
                <a16:creationId xmlns:a16="http://schemas.microsoft.com/office/drawing/2014/main" id="{770D2D7B-89AA-2342-9D15-8D0287FA8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3FD5139-A21E-7E40-8155-4F0B6CF47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70832" y="6327648"/>
            <a:ext cx="5286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19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7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nwcouncil.org/2021-power-plan-technical-information-and-dat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jollis@nwcouncil.org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nwcouncil.org/2021-power-plan-technical-information-and-dat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C2C5FB-958D-4F44-BE84-62763676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EE and DR Inputs into RPM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3E98E3-A6A5-4726-8305-C38409288E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4/23/2020</a:t>
            </a:r>
          </a:p>
          <a:p>
            <a:r>
              <a:rPr lang="en-US" dirty="0"/>
              <a:t>RAAC</a:t>
            </a:r>
            <a:r>
              <a:rPr lang="en-US"/>
              <a:t>/SAAC Webinar</a:t>
            </a:r>
            <a:endParaRPr lang="en-US" dirty="0"/>
          </a:p>
          <a:p>
            <a:r>
              <a:rPr lang="en-US"/>
              <a:t>John Ollis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5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A3517-317B-4771-802E-5DFEA54D9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details on DR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409FB-A540-4F1F-B39B-E63C97AF3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https://www.nwcouncil.org/2021-power-plan-technical-information-and-data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71ABE-0C8C-4CC3-8366-D9BC29818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DE5143-3082-4BC8-94A2-AD07091A6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719" y="2712547"/>
            <a:ext cx="7353301" cy="306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238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B1918-1123-4EA0-BE95-C5544CB30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DR/EE Interaction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B194C-76AE-4817-A4E7-EC1F288D91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20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1FC44-ED62-4FD7-A1C0-BA5131D88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23392"/>
            <a:ext cx="2522980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r>
              <a:rPr lang="en-US" sz="2400" dirty="0"/>
              <a:t>EE</a:t>
            </a:r>
            <a:r>
              <a:rPr lang="en-US" sz="2400"/>
              <a:t>/DR Interaction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1F633-0659-4414-A0A9-4C218C97D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1" y="2638043"/>
            <a:ext cx="2888672" cy="3439484"/>
          </a:xfrm>
        </p:spPr>
        <p:txBody>
          <a:bodyPr>
            <a:normAutofit/>
          </a:bodyPr>
          <a:lstStyle/>
          <a:p>
            <a:r>
              <a:rPr lang="en-US" sz="1400"/>
              <a:t>Talked about this previously in multiple SAAC meetings and System Integration Forum</a:t>
            </a:r>
            <a:r>
              <a:rPr lang="en-US" sz="1400" dirty="0"/>
              <a:t>.</a:t>
            </a:r>
          </a:p>
          <a:p>
            <a:pPr lvl="1"/>
            <a:r>
              <a:rPr lang="en-US" sz="1400"/>
              <a:t>Initially, it appeared we would not be able to model EE and DR interaction dynamically, but it appears to some extent we may</a:t>
            </a:r>
            <a:r>
              <a:rPr lang="en-US" sz="1400" dirty="0"/>
              <a:t>.</a:t>
            </a:r>
          </a:p>
          <a:p>
            <a:pPr lvl="1"/>
            <a:r>
              <a:rPr lang="en-US" sz="1400"/>
              <a:t>A multiplier is applied to derate/increase the amount of available new and acquired DR per the EE acquisition via a multipler</a:t>
            </a:r>
            <a:endParaRPr lang="en-US" sz="1400" dirty="0"/>
          </a:p>
          <a:p>
            <a:pPr lvl="1"/>
            <a:endParaRPr lang="en-US" sz="13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EA24E8-9AC7-49D5-854F-872C6ACBE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322" y="1826335"/>
            <a:ext cx="4688077" cy="278086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E0C3C-EC75-4B9C-BE16-FF398F946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7736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76DA-DACE-41BA-B61C-89AA8B225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107"/>
          </a:xfrm>
        </p:spPr>
        <p:txBody>
          <a:bodyPr>
            <a:normAutofit fontScale="90000"/>
          </a:bodyPr>
          <a:lstStyle/>
          <a:p>
            <a:r>
              <a:rPr lang="en-US"/>
              <a:t>Example of How DR will be Limited by EE Acquisition in RPM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7B8C2-2AAC-4635-9079-E73E5F58C0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149BAF-6080-418D-9E1F-A3B018D9FD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212" y="1719212"/>
            <a:ext cx="4436158" cy="38439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E9DFA3-C51A-42EE-AC52-F1FF38A11C07}"/>
              </a:ext>
            </a:extLst>
          </p:cNvPr>
          <p:cNvSpPr txBox="1"/>
          <p:nvPr/>
        </p:nvSpPr>
        <p:spPr>
          <a:xfrm>
            <a:off x="4605185" y="1460863"/>
            <a:ext cx="44361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/>
              <a:t>Assume the model has purchased up through Bin 1 of Conservation. </a:t>
            </a:r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/>
              <a:t>Say the conservation peak contribution from Conservation Bin 1 is 100 MW in a time period where there is a 1000 MW Peak load. In other words, EE reduced peak load by 10</a:t>
            </a:r>
            <a:r>
              <a:rPr lang="en-US" dirty="0"/>
              <a:t>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857F82-D84D-4C56-A57A-C8535582AD54}"/>
              </a:ext>
            </a:extLst>
          </p:cNvPr>
          <p:cNvSpPr txBox="1"/>
          <p:nvPr/>
        </p:nvSpPr>
        <p:spPr>
          <a:xfrm>
            <a:off x="4605185" y="3643494"/>
            <a:ext cx="4502528" cy="233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 startAt="3"/>
            </a:pPr>
            <a:r>
              <a:rPr lang="en-US"/>
              <a:t>Assume the multiplier for DR Bin 3 (based on Conservation Bin 1 being bought) is .5. That means the DR potential is derated by .5 * 10% = 5</a:t>
            </a:r>
            <a:r>
              <a:rPr lang="en-US" dirty="0"/>
              <a:t>%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n-US"/>
              <a:t>Thus if the DR originally available in that bin is 300 MW than the amount available for purchase is now 285 MW, which is 95% of the original value</a:t>
            </a:r>
            <a:r>
              <a:rPr lang="en-US" dirty="0"/>
              <a:t>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BA7C4E0-6A6B-429F-AA32-DD51D88FBB7E}"/>
              </a:ext>
            </a:extLst>
          </p:cNvPr>
          <p:cNvSpPr/>
          <p:nvPr/>
        </p:nvSpPr>
        <p:spPr>
          <a:xfrm>
            <a:off x="3355760" y="2335379"/>
            <a:ext cx="577047" cy="39949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BBE0E9A-6BEB-4E5E-8015-32BCB0AF00AC}"/>
              </a:ext>
            </a:extLst>
          </p:cNvPr>
          <p:cNvSpPr/>
          <p:nvPr/>
        </p:nvSpPr>
        <p:spPr>
          <a:xfrm>
            <a:off x="169027" y="2415278"/>
            <a:ext cx="2481170" cy="39949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0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EF092-B462-4A5E-8AC4-36D06AD58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Formulation of Interaction Factor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F8984C-8140-4B88-BE21-170804952D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%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𝐸𝑠𝑡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(%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𝐸𝐸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𝑃𝑒𝑎𝑘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sz="2000" dirty="0"/>
                  <a:t>Where: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𝐸𝑠𝑡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(%∆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𝐸𝐸𝑃𝑒𝑎𝑘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is an estimate of the percent of peak load reduced by conservation in EE cost bin </a:t>
                </a:r>
                <a:r>
                  <a:rPr lang="en-US" sz="2000" i="1" dirty="0"/>
                  <a:t>i</a:t>
                </a:r>
                <a:r>
                  <a:rPr lang="en-US" sz="2000" dirty="0"/>
                  <a:t>  and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%∆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en-US" sz="2000"/>
                  <a:t>is</a:t>
                </a:r>
                <a:r>
                  <a:rPr lang="en-US" sz="2000" dirty="0"/>
                  <a:t> </a:t>
                </a:r>
                <a:r>
                  <a:rPr lang="en-US" sz="2000"/>
                  <a:t>the</a:t>
                </a:r>
                <a:r>
                  <a:rPr lang="en-US" sz="2000" dirty="0"/>
                  <a:t> </a:t>
                </a:r>
                <a:r>
                  <a:rPr lang="en-US" sz="2000"/>
                  <a:t>percent</a:t>
                </a:r>
                <a:r>
                  <a:rPr lang="en-US" sz="2000" dirty="0"/>
                  <a:t> </a:t>
                </a:r>
                <a:r>
                  <a:rPr lang="en-US" sz="2000"/>
                  <a:t>of</a:t>
                </a:r>
                <a:r>
                  <a:rPr lang="en-US" sz="2000" dirty="0"/>
                  <a:t> </a:t>
                </a:r>
                <a:r>
                  <a:rPr lang="en-US" sz="2000"/>
                  <a:t>DR</a:t>
                </a:r>
                <a:r>
                  <a:rPr lang="en-US" sz="2000" dirty="0"/>
                  <a:t> </a:t>
                </a:r>
                <a:r>
                  <a:rPr lang="en-US" sz="2000"/>
                  <a:t>potential</a:t>
                </a:r>
                <a:r>
                  <a:rPr lang="en-US" sz="2000" dirty="0"/>
                  <a:t> </a:t>
                </a:r>
                <a:r>
                  <a:rPr lang="en-US" sz="2000"/>
                  <a:t>reduced</a:t>
                </a:r>
                <a:r>
                  <a:rPr lang="en-US" sz="2000" dirty="0"/>
                  <a:t> </a:t>
                </a:r>
                <a:r>
                  <a:rPr lang="en-US" sz="2000"/>
                  <a:t>in</a:t>
                </a:r>
                <a:r>
                  <a:rPr lang="en-US" sz="2000" dirty="0"/>
                  <a:t> </a:t>
                </a:r>
                <a:r>
                  <a:rPr lang="en-US" sz="2000"/>
                  <a:t>DR</a:t>
                </a:r>
                <a:r>
                  <a:rPr lang="en-US" sz="2000" dirty="0"/>
                  <a:t> </a:t>
                </a:r>
                <a:r>
                  <a:rPr lang="en-US" sz="2000"/>
                  <a:t>cost</a:t>
                </a:r>
                <a:r>
                  <a:rPr lang="en-US" sz="2000" dirty="0"/>
                  <a:t> </a:t>
                </a:r>
                <a:r>
                  <a:rPr lang="en-US" sz="2000"/>
                  <a:t>bin</a:t>
                </a:r>
                <a:r>
                  <a:rPr lang="en-US" sz="2000" dirty="0"/>
                  <a:t> </a:t>
                </a:r>
                <a:r>
                  <a:rPr lang="en-US" sz="2000" i="1"/>
                  <a:t>j</a:t>
                </a:r>
                <a:r>
                  <a:rPr lang="en-US" sz="2000"/>
                  <a:t>. 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/>
                  <a:t>Another way to think about numerator</a:t>
                </a:r>
                <a:r>
                  <a:rPr lang="en-US" sz="20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%∆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= (</a:t>
                </a:r>
                <a:r>
                  <a:rPr lang="en-US" sz="2000" dirty="0" err="1"/>
                  <a:t>DR</a:t>
                </a:r>
                <a:r>
                  <a:rPr lang="en-US" sz="2000" baseline="-25000" dirty="0" err="1"/>
                  <a:t>i</a:t>
                </a:r>
                <a:r>
                  <a:rPr lang="en-US" sz="2000" dirty="0" err="1"/>
                  <a:t>-DR</a:t>
                </a:r>
                <a:r>
                  <a:rPr lang="en-US" sz="2000" baseline="-25000" dirty="0" err="1"/>
                  <a:t>f</a:t>
                </a:r>
                <a:r>
                  <a:rPr lang="en-US" sz="2000"/>
                  <a:t>)/DR</a:t>
                </a:r>
                <a:r>
                  <a:rPr lang="en-US" sz="2000" baseline="-25000"/>
                  <a:t>i</a:t>
                </a:r>
                <a:r>
                  <a:rPr lang="en-US" sz="2000"/>
                  <a:t> 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/>
                  <a:t>	DR</a:t>
                </a:r>
                <a:r>
                  <a:rPr lang="en-US" sz="2000" baseline="-25000"/>
                  <a:t>i  </a:t>
                </a:r>
                <a:r>
                  <a:rPr lang="en-US" sz="2000"/>
                  <a:t>Initial estimate of DR (from DR supply curves</a:t>
                </a:r>
                <a:r>
                  <a:rPr lang="en-US" sz="2000" dirty="0"/>
                  <a:t>)</a:t>
                </a:r>
              </a:p>
              <a:p>
                <a:pPr marL="0" indent="0">
                  <a:buNone/>
                </a:pPr>
                <a:r>
                  <a:rPr lang="en-US" sz="2000"/>
                  <a:t>	DR</a:t>
                </a:r>
                <a:r>
                  <a:rPr lang="en-US" sz="2000" baseline="-25000"/>
                  <a:t>f </a:t>
                </a:r>
                <a:r>
                  <a:rPr lang="en-US" sz="2000"/>
                  <a:t>Final estimate of DR, after accounting for EE impact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F8984C-8140-4B88-BE21-170804952D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A6C96-12B8-4772-B7AC-4B5F81D5B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350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49C95-92EC-4FE1-A385-5E530A3BB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72450" cy="479313"/>
          </a:xfrm>
        </p:spPr>
        <p:txBody>
          <a:bodyPr>
            <a:normAutofit fontScale="90000"/>
          </a:bodyPr>
          <a:lstStyle/>
          <a:p>
            <a:r>
              <a:rPr lang="en-US" dirty="0"/>
              <a:t>DR/EE Elasticity Sample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A75F179-C5BC-4ABD-BE24-7D6AB9A20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782815"/>
              </p:ext>
            </p:extLst>
          </p:nvPr>
        </p:nvGraphicFramePr>
        <p:xfrm>
          <a:off x="355600" y="1003300"/>
          <a:ext cx="8324500" cy="51638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19922">
                  <a:extLst>
                    <a:ext uri="{9D8B030D-6E8A-4147-A177-3AD203B41FA5}">
                      <a16:colId xmlns:a16="http://schemas.microsoft.com/office/drawing/2014/main" val="1090001535"/>
                    </a:ext>
                  </a:extLst>
                </a:gridCol>
                <a:gridCol w="732287">
                  <a:extLst>
                    <a:ext uri="{9D8B030D-6E8A-4147-A177-3AD203B41FA5}">
                      <a16:colId xmlns:a16="http://schemas.microsoft.com/office/drawing/2014/main" val="3488495294"/>
                    </a:ext>
                  </a:extLst>
                </a:gridCol>
                <a:gridCol w="379524">
                  <a:extLst>
                    <a:ext uri="{9D8B030D-6E8A-4147-A177-3AD203B41FA5}">
                      <a16:colId xmlns:a16="http://schemas.microsoft.com/office/drawing/2014/main" val="2480657912"/>
                    </a:ext>
                  </a:extLst>
                </a:gridCol>
                <a:gridCol w="630273">
                  <a:extLst>
                    <a:ext uri="{9D8B030D-6E8A-4147-A177-3AD203B41FA5}">
                      <a16:colId xmlns:a16="http://schemas.microsoft.com/office/drawing/2014/main" val="1076753797"/>
                    </a:ext>
                  </a:extLst>
                </a:gridCol>
                <a:gridCol w="509765">
                  <a:extLst>
                    <a:ext uri="{9D8B030D-6E8A-4147-A177-3AD203B41FA5}">
                      <a16:colId xmlns:a16="http://schemas.microsoft.com/office/drawing/2014/main" val="3134302221"/>
                    </a:ext>
                  </a:extLst>
                </a:gridCol>
                <a:gridCol w="468786">
                  <a:extLst>
                    <a:ext uri="{9D8B030D-6E8A-4147-A177-3AD203B41FA5}">
                      <a16:colId xmlns:a16="http://schemas.microsoft.com/office/drawing/2014/main" val="236356885"/>
                    </a:ext>
                  </a:extLst>
                </a:gridCol>
                <a:gridCol w="468786">
                  <a:extLst>
                    <a:ext uri="{9D8B030D-6E8A-4147-A177-3AD203B41FA5}">
                      <a16:colId xmlns:a16="http://schemas.microsoft.com/office/drawing/2014/main" val="709475248"/>
                    </a:ext>
                  </a:extLst>
                </a:gridCol>
                <a:gridCol w="510642">
                  <a:extLst>
                    <a:ext uri="{9D8B030D-6E8A-4147-A177-3AD203B41FA5}">
                      <a16:colId xmlns:a16="http://schemas.microsoft.com/office/drawing/2014/main" val="394821538"/>
                    </a:ext>
                  </a:extLst>
                </a:gridCol>
                <a:gridCol w="510642">
                  <a:extLst>
                    <a:ext uri="{9D8B030D-6E8A-4147-A177-3AD203B41FA5}">
                      <a16:colId xmlns:a16="http://schemas.microsoft.com/office/drawing/2014/main" val="2310078024"/>
                    </a:ext>
                  </a:extLst>
                </a:gridCol>
                <a:gridCol w="510642">
                  <a:extLst>
                    <a:ext uri="{9D8B030D-6E8A-4147-A177-3AD203B41FA5}">
                      <a16:colId xmlns:a16="http://schemas.microsoft.com/office/drawing/2014/main" val="3963559188"/>
                    </a:ext>
                  </a:extLst>
                </a:gridCol>
                <a:gridCol w="510642">
                  <a:extLst>
                    <a:ext uri="{9D8B030D-6E8A-4147-A177-3AD203B41FA5}">
                      <a16:colId xmlns:a16="http://schemas.microsoft.com/office/drawing/2014/main" val="4720567"/>
                    </a:ext>
                  </a:extLst>
                </a:gridCol>
                <a:gridCol w="546220">
                  <a:extLst>
                    <a:ext uri="{9D8B030D-6E8A-4147-A177-3AD203B41FA5}">
                      <a16:colId xmlns:a16="http://schemas.microsoft.com/office/drawing/2014/main" val="3307656095"/>
                    </a:ext>
                  </a:extLst>
                </a:gridCol>
                <a:gridCol w="510642">
                  <a:extLst>
                    <a:ext uri="{9D8B030D-6E8A-4147-A177-3AD203B41FA5}">
                      <a16:colId xmlns:a16="http://schemas.microsoft.com/office/drawing/2014/main" val="441735226"/>
                    </a:ext>
                  </a:extLst>
                </a:gridCol>
                <a:gridCol w="595805">
                  <a:extLst>
                    <a:ext uri="{9D8B030D-6E8A-4147-A177-3AD203B41FA5}">
                      <a16:colId xmlns:a16="http://schemas.microsoft.com/office/drawing/2014/main" val="3178581960"/>
                    </a:ext>
                  </a:extLst>
                </a:gridCol>
                <a:gridCol w="719922">
                  <a:extLst>
                    <a:ext uri="{9D8B030D-6E8A-4147-A177-3AD203B41FA5}">
                      <a16:colId xmlns:a16="http://schemas.microsoft.com/office/drawing/2014/main" val="2623943241"/>
                    </a:ext>
                  </a:extLst>
                </a:gridCol>
              </a:tblGrid>
              <a:tr h="1408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EE Bin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3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7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9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12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13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398762"/>
                  </a:ext>
                </a:extLst>
              </a:tr>
              <a:tr h="916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DR Bin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1611174"/>
                  </a:ext>
                </a:extLst>
              </a:tr>
              <a:tr h="100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DR Bin 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-2.1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-6.1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-6.6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-5.0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9104915"/>
                  </a:ext>
                </a:extLst>
              </a:tr>
              <a:tr h="916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DR Bin 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18.5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07892"/>
                  </a:ext>
                </a:extLst>
              </a:tr>
              <a:tr h="916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DR Bin 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055797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9862F-D105-4A70-879B-6115C8840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2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8E8A5-665D-4969-A82F-F2C2A7D9C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DR/EE Interaction Factor Depends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5C374-CBFC-40F5-B906-7A9CDA7EF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Mostly on size of DR program, but also on size of EE impact.</a:t>
            </a:r>
          </a:p>
          <a:p>
            <a:r>
              <a:rPr lang="en-US" dirty="0"/>
              <a:t>The numbers depend on what makes up the bin.</a:t>
            </a:r>
          </a:p>
          <a:p>
            <a:r>
              <a:rPr lang="en-US" dirty="0"/>
              <a:t>The general effect is that EE diminishes the DR potential, but some measure/program interactions increase DR slightly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AD337-CBD3-4F35-87FD-3EAC26F63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135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372872E-4930-49D1-A0D1-1B909E2A0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60550B-5C10-411E-9ACF-73A4FC9973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John Ollis</a:t>
            </a:r>
          </a:p>
          <a:p>
            <a:r>
              <a:rPr lang="en-US" dirty="0">
                <a:hlinkClick r:id="rId2"/>
              </a:rPr>
              <a:t>jollis@nwcouncil.org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B84C4-030E-4C3A-AB7C-4B97C50686A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5363" y="6326188"/>
            <a:ext cx="528637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81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A4844-2E59-4814-B258-711EE2F53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31DCF-E02B-426F-B2A4-0D55C9F73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EE curves (sample data)</a:t>
            </a:r>
          </a:p>
          <a:p>
            <a:pPr lvl="1"/>
            <a:r>
              <a:rPr lang="en-US" dirty="0"/>
              <a:t>EE price vs </a:t>
            </a:r>
            <a:r>
              <a:rPr lang="en-US" dirty="0" err="1"/>
              <a:t>aMW</a:t>
            </a:r>
            <a:r>
              <a:rPr lang="en-US" dirty="0"/>
              <a:t> (by bin)</a:t>
            </a:r>
          </a:p>
          <a:p>
            <a:pPr lvl="1"/>
            <a:r>
              <a:rPr lang="en-US" dirty="0"/>
              <a:t>EE peak MW contribution (by bin)</a:t>
            </a:r>
          </a:p>
          <a:p>
            <a:pPr lvl="1"/>
            <a:r>
              <a:rPr lang="en-US" dirty="0"/>
              <a:t>EE on vs off peak (by quarter)</a:t>
            </a:r>
          </a:p>
          <a:p>
            <a:pPr lvl="1"/>
            <a:r>
              <a:rPr lang="en-US" i="1" dirty="0"/>
              <a:t>EE ramp multipliers and max contribution (by bin, period)</a:t>
            </a:r>
          </a:p>
          <a:p>
            <a:r>
              <a:rPr lang="en-US" dirty="0"/>
              <a:t>DR curves (sample data)</a:t>
            </a:r>
          </a:p>
          <a:p>
            <a:pPr lvl="1"/>
            <a:r>
              <a:rPr lang="en-US" dirty="0"/>
              <a:t>DR costs (by bin)</a:t>
            </a:r>
          </a:p>
          <a:p>
            <a:pPr lvl="1"/>
            <a:r>
              <a:rPr lang="en-US" dirty="0"/>
              <a:t>DR peak and </a:t>
            </a:r>
            <a:r>
              <a:rPr lang="en-US" i="1" dirty="0" err="1"/>
              <a:t>aMW</a:t>
            </a:r>
            <a:r>
              <a:rPr lang="en-US" i="1" dirty="0"/>
              <a:t> contribution </a:t>
            </a:r>
            <a:r>
              <a:rPr lang="en-US" dirty="0"/>
              <a:t>(by bin)</a:t>
            </a:r>
          </a:p>
          <a:p>
            <a:pPr lvl="1"/>
            <a:r>
              <a:rPr lang="en-US" i="1" dirty="0"/>
              <a:t>DR maximum ramp per year and for the study (by bin)</a:t>
            </a:r>
          </a:p>
          <a:p>
            <a:r>
              <a:rPr lang="en-US" dirty="0"/>
              <a:t>EE/DR Elasticity Array</a:t>
            </a:r>
          </a:p>
          <a:p>
            <a:pPr lvl="1"/>
            <a:r>
              <a:rPr lang="en-US" dirty="0"/>
              <a:t>Modifies DR availability by uptake of EE (can increase or decrease DR)</a:t>
            </a:r>
          </a:p>
          <a:p>
            <a:pPr lvl="1"/>
            <a:r>
              <a:rPr lang="en-US" dirty="0"/>
              <a:t>Indexed by EE bin and DR bin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448E0-334D-412A-95EF-B5028AF82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08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DFE4C-66BA-4ED3-A984-C8155557D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Summary of EE and DR Supply Curves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0AE4FB-2D5F-473E-BA29-5079817483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318E0E-775D-4460-9502-657B6874977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5363" y="6326188"/>
            <a:ext cx="528637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623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3FA51-D211-481E-9E98-3D00FC0F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3498850" cy="5146674"/>
          </a:xfrm>
        </p:spPr>
        <p:txBody>
          <a:bodyPr/>
          <a:lstStyle/>
          <a:p>
            <a:r>
              <a:rPr lang="en-US" dirty="0"/>
              <a:t>Conservation By Bin</a:t>
            </a:r>
            <a:br>
              <a:rPr lang="en-US" dirty="0"/>
            </a:br>
            <a:r>
              <a:rPr lang="en-US" dirty="0"/>
              <a:t>Price and Total </a:t>
            </a:r>
            <a:r>
              <a:rPr lang="en-US" dirty="0" err="1"/>
              <a:t>aMW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CD673-FE7D-46ED-BFF2-DD3C6D5F2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7522228-4044-40FD-971A-0413F3852F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134594"/>
              </p:ext>
            </p:extLst>
          </p:nvPr>
        </p:nvGraphicFramePr>
        <p:xfrm>
          <a:off x="4127500" y="166894"/>
          <a:ext cx="4495800" cy="561161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993062899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343489175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834419469"/>
                    </a:ext>
                  </a:extLst>
                </a:gridCol>
              </a:tblGrid>
              <a:tr h="904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Conservation Bucket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Price ($/</a:t>
                      </a:r>
                      <a:r>
                        <a:rPr lang="en-US" sz="2000" u="none" strike="noStrike" dirty="0">
                          <a:effectLst/>
                        </a:rPr>
                        <a:t>MWh)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Energy (</a:t>
                      </a:r>
                      <a:r>
                        <a:rPr lang="en-US" sz="2000" u="none" strike="noStrike" dirty="0" err="1">
                          <a:effectLst/>
                        </a:rPr>
                        <a:t>MWa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7462394"/>
                  </a:ext>
                </a:extLst>
              </a:tr>
              <a:tr h="33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8829667"/>
                  </a:ext>
                </a:extLst>
              </a:tr>
              <a:tr h="33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1548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2157909"/>
                  </a:ext>
                </a:extLst>
              </a:tr>
              <a:tr h="33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5217079"/>
                  </a:ext>
                </a:extLst>
              </a:tr>
              <a:tr h="33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2188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8477192"/>
                  </a:ext>
                </a:extLst>
              </a:tr>
              <a:tr h="33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2826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1819674"/>
                  </a:ext>
                </a:extLst>
              </a:tr>
              <a:tr h="33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3331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2518113"/>
                  </a:ext>
                </a:extLst>
              </a:tr>
              <a:tr h="33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4332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5228618"/>
                  </a:ext>
                </a:extLst>
              </a:tr>
              <a:tr h="33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4839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8749649"/>
                  </a:ext>
                </a:extLst>
              </a:tr>
              <a:tr h="33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5081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7824463"/>
                  </a:ext>
                </a:extLst>
              </a:tr>
              <a:tr h="33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5295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500238"/>
                  </a:ext>
                </a:extLst>
              </a:tr>
              <a:tr h="33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5356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1343251"/>
                  </a:ext>
                </a:extLst>
              </a:tr>
              <a:tr h="33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5542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8109187"/>
                  </a:ext>
                </a:extLst>
              </a:tr>
              <a:tr h="33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5820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9632402"/>
                  </a:ext>
                </a:extLst>
              </a:tr>
              <a:tr h="336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6586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8204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58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C9514-2A7D-4E3E-802D-F58AB6A07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795" y="5502069"/>
            <a:ext cx="7931150" cy="1006474"/>
          </a:xfrm>
        </p:spPr>
        <p:txBody>
          <a:bodyPr>
            <a:normAutofit fontScale="90000"/>
          </a:bodyPr>
          <a:lstStyle/>
          <a:p>
            <a:r>
              <a:rPr lang="en-US"/>
              <a:t>Peak MW Contribution By Bucket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33A4B72-C047-4F41-A261-DE72F6E581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914411"/>
              </p:ext>
            </p:extLst>
          </p:nvPr>
        </p:nvGraphicFramePr>
        <p:xfrm>
          <a:off x="1180002" y="242882"/>
          <a:ext cx="6820999" cy="51466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0522">
                  <a:extLst>
                    <a:ext uri="{9D8B030D-6E8A-4147-A177-3AD203B41FA5}">
                      <a16:colId xmlns:a16="http://schemas.microsoft.com/office/drawing/2014/main" val="252259764"/>
                    </a:ext>
                  </a:extLst>
                </a:gridCol>
                <a:gridCol w="1167877">
                  <a:extLst>
                    <a:ext uri="{9D8B030D-6E8A-4147-A177-3AD203B41FA5}">
                      <a16:colId xmlns:a16="http://schemas.microsoft.com/office/drawing/2014/main" val="2176311192"/>
                    </a:ext>
                  </a:extLst>
                </a:gridCol>
                <a:gridCol w="1364200">
                  <a:extLst>
                    <a:ext uri="{9D8B030D-6E8A-4147-A177-3AD203B41FA5}">
                      <a16:colId xmlns:a16="http://schemas.microsoft.com/office/drawing/2014/main" val="551507358"/>
                    </a:ext>
                  </a:extLst>
                </a:gridCol>
                <a:gridCol w="1364200">
                  <a:extLst>
                    <a:ext uri="{9D8B030D-6E8A-4147-A177-3AD203B41FA5}">
                      <a16:colId xmlns:a16="http://schemas.microsoft.com/office/drawing/2014/main" val="1344165880"/>
                    </a:ext>
                  </a:extLst>
                </a:gridCol>
                <a:gridCol w="1364200">
                  <a:extLst>
                    <a:ext uri="{9D8B030D-6E8A-4147-A177-3AD203B41FA5}">
                      <a16:colId xmlns:a16="http://schemas.microsoft.com/office/drawing/2014/main" val="2016613298"/>
                    </a:ext>
                  </a:extLst>
                </a:gridCol>
              </a:tblGrid>
              <a:tr h="6347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Conservation Bucket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223768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1343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3430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3430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1343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8344535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1866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4302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4302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1866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8730880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2301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5047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5047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2301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0684348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2609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5465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5465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2609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0195900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3432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6416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6416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3432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5024689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4084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7452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7452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4084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0518394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5411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9859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9859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5411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3508606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6411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10899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10899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6411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5578650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6787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11251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11251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6787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6973195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7182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11601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11601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7182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3779165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7313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11676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11676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7313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143544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7767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11906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11906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7767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9424371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8476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12505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12505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8476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4839933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10365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14718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14718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10365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948933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8B1A06-A6B6-484E-B1A0-C8D77AE7EB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58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012E9-A04D-4FDC-8818-627BD8B35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On and Off Peak Percentages</a:t>
            </a:r>
            <a:br>
              <a:rPr lang="en-US" dirty="0"/>
            </a:br>
            <a:r>
              <a:rPr lang="en-US" err="1"/>
              <a:t>Recall</a:t>
            </a:r>
            <a:r>
              <a:rPr lang="en-US"/>
              <a:t>: Definitions have changed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647EC35-8C62-46E3-A782-DAA161D5EA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737067"/>
              </p:ext>
            </p:extLst>
          </p:nvPr>
        </p:nvGraphicFramePr>
        <p:xfrm>
          <a:off x="1530349" y="2032001"/>
          <a:ext cx="6083301" cy="337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7767">
                  <a:extLst>
                    <a:ext uri="{9D8B030D-6E8A-4147-A177-3AD203B41FA5}">
                      <a16:colId xmlns:a16="http://schemas.microsoft.com/office/drawing/2014/main" val="1840552430"/>
                    </a:ext>
                  </a:extLst>
                </a:gridCol>
                <a:gridCol w="2027767">
                  <a:extLst>
                    <a:ext uri="{9D8B030D-6E8A-4147-A177-3AD203B41FA5}">
                      <a16:colId xmlns:a16="http://schemas.microsoft.com/office/drawing/2014/main" val="2228028560"/>
                    </a:ext>
                  </a:extLst>
                </a:gridCol>
                <a:gridCol w="2027767">
                  <a:extLst>
                    <a:ext uri="{9D8B030D-6E8A-4147-A177-3AD203B41FA5}">
                      <a16:colId xmlns:a16="http://schemas.microsoft.com/office/drawing/2014/main" val="1383191624"/>
                    </a:ext>
                  </a:extLst>
                </a:gridCol>
              </a:tblGrid>
              <a:tr h="1052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SubAnnual</a:t>
                      </a:r>
                      <a:r>
                        <a:rPr lang="en-US" sz="2000" u="none" strike="noStrike" dirty="0">
                          <a:effectLst/>
                        </a:rPr>
                        <a:t> Block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OffPeak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OnPeak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1013279"/>
                  </a:ext>
                </a:extLst>
              </a:tr>
              <a:tr h="5814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1.732421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0.315094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3519718"/>
                  </a:ext>
                </a:extLst>
              </a:tr>
              <a:tr h="5814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1.555689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0.267219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6994096"/>
                  </a:ext>
                </a:extLst>
              </a:tr>
              <a:tr h="5814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1.768202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0.312071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4331864"/>
                  </a:ext>
                </a:extLst>
              </a:tr>
              <a:tr h="5814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1.733066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0.309774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540351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A260A-0912-46ED-9F1B-DB6419565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775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A3517-317B-4771-802E-5DFEA54D9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details on EE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409FB-A540-4F1F-B39B-E63C97AF3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https://www.nwcouncil.org/2021-power-plan-technical-information-and-data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71ABE-0C8C-4CC3-8366-D9BC29818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FE465B-5AA8-4E65-A5CE-74A0EDC798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700" y="2740660"/>
            <a:ext cx="8540750" cy="273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14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FCA43F-6B30-472E-8A28-15CDDF0B2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DR Summary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6967999-9C58-4CA4-89A7-53F089769A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7975F-01C4-456D-BBB4-4D47DC6DD79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5363" y="6326188"/>
            <a:ext cx="528637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38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A96A4-A883-4788-BC1D-1B2070ECB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Prices and Magnitudes…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F15D741-BA16-4336-BA9D-956849FE3F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45001"/>
              </p:ext>
            </p:extLst>
          </p:nvPr>
        </p:nvGraphicFramePr>
        <p:xfrm>
          <a:off x="628650" y="1525589"/>
          <a:ext cx="8058151" cy="4391569"/>
        </p:xfrm>
        <a:graphic>
          <a:graphicData uri="http://schemas.openxmlformats.org/drawingml/2006/table">
            <a:tbl>
              <a:tblPr/>
              <a:tblGrid>
                <a:gridCol w="1898650">
                  <a:extLst>
                    <a:ext uri="{9D8B030D-6E8A-4147-A177-3AD203B41FA5}">
                      <a16:colId xmlns:a16="http://schemas.microsoft.com/office/drawing/2014/main" val="1862246976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847265725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60651579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827081901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80594376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4064737360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938810827"/>
                    </a:ext>
                  </a:extLst>
                </a:gridCol>
                <a:gridCol w="901701">
                  <a:extLst>
                    <a:ext uri="{9D8B030D-6E8A-4147-A177-3AD203B41FA5}">
                      <a16:colId xmlns:a16="http://schemas.microsoft.com/office/drawing/2014/main" val="3258124365"/>
                    </a:ext>
                  </a:extLst>
                </a:gridCol>
              </a:tblGrid>
              <a:tr h="878749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Price ($/kW-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 Winter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2031 Winter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2041 Winter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2025 Summer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2030 Summer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2040 Summer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090266"/>
                  </a:ext>
                </a:extLst>
              </a:tr>
              <a:tr h="506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Demand Response Price Bin 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237169"/>
                  </a:ext>
                </a:extLst>
              </a:tr>
              <a:tr h="506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Demand Response Price Bin 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713553"/>
                  </a:ext>
                </a:extLst>
              </a:tr>
              <a:tr h="506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Demand Response Price Bin 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762667"/>
                  </a:ext>
                </a:extLst>
              </a:tr>
              <a:tr h="506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Demand Response Price Bin 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80214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52324-9334-4C99-B5BC-84A371007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B029D6-5554-3449-9E92-4345D2269AB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4737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2021PowerPlan">
      <a:dk1>
        <a:srgbClr val="000000"/>
      </a:dk1>
      <a:lt1>
        <a:srgbClr val="FEFFFF"/>
      </a:lt1>
      <a:dk2>
        <a:srgbClr val="EFE8CF"/>
      </a:dk2>
      <a:lt2>
        <a:srgbClr val="FEFFFF"/>
      </a:lt2>
      <a:accent1>
        <a:srgbClr val="F23E49"/>
      </a:accent1>
      <a:accent2>
        <a:srgbClr val="F77F38"/>
      </a:accent2>
      <a:accent3>
        <a:srgbClr val="F7C719"/>
      </a:accent3>
      <a:accent4>
        <a:srgbClr val="9AC368"/>
      </a:accent4>
      <a:accent5>
        <a:srgbClr val="03B28B"/>
      </a:accent5>
      <a:accent6>
        <a:srgbClr val="02BAD2"/>
      </a:accent6>
      <a:hlink>
        <a:srgbClr val="2F395F"/>
      </a:hlink>
      <a:folHlink>
        <a:srgbClr val="576C7D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PowerPlan.potx" id="{0E64BA29-E1B7-4621-9B16-DE1DCAAA2D99}" vid="{0E365B7D-1F25-414B-8636-A87B902A08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2021PowerPlan</Template>
  <TotalTime>779</TotalTime>
  <Words>809</Words>
  <Application>Microsoft Office PowerPoint</Application>
  <PresentationFormat>On-screen Show (4:3)</PresentationFormat>
  <Paragraphs>318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Georgia</vt:lpstr>
      <vt:lpstr>Tahoma</vt:lpstr>
      <vt:lpstr>Trebuchet MS</vt:lpstr>
      <vt:lpstr>1_Office Theme</vt:lpstr>
      <vt:lpstr>EE and DR Inputs into RPM</vt:lpstr>
      <vt:lpstr>Summary</vt:lpstr>
      <vt:lpstr>Quick Summary of EE and DR Supply Curves</vt:lpstr>
      <vt:lpstr>Conservation By Bin Price and Total aMW </vt:lpstr>
      <vt:lpstr>Peak MW Contribution By Bucket </vt:lpstr>
      <vt:lpstr>On and Off Peak Percentages Recall: Definitions have changed</vt:lpstr>
      <vt:lpstr>Further details on EE online</vt:lpstr>
      <vt:lpstr>Quick DR Summary</vt:lpstr>
      <vt:lpstr>Some Prices and Magnitudes…</vt:lpstr>
      <vt:lpstr>Further details on DR online</vt:lpstr>
      <vt:lpstr>DR/EE Interaction</vt:lpstr>
      <vt:lpstr>EE/DR Interaction</vt:lpstr>
      <vt:lpstr>Example of How DR will be Limited by EE Acquisition in RPM</vt:lpstr>
      <vt:lpstr>Formulation of Interaction Factor</vt:lpstr>
      <vt:lpstr>DR/EE Elasticity Sample</vt:lpstr>
      <vt:lpstr>The Effect of DR/EE Interaction Factor Depends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and DR Inputs into RPM</dc:title>
  <dc:creator>John Ollis</dc:creator>
  <cp:lastModifiedBy>John Ollis</cp:lastModifiedBy>
  <cp:revision>14</cp:revision>
  <dcterms:created xsi:type="dcterms:W3CDTF">2020-04-18T17:55:25Z</dcterms:created>
  <dcterms:modified xsi:type="dcterms:W3CDTF">2020-04-23T16:11:37Z</dcterms:modified>
</cp:coreProperties>
</file>